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86" r:id="rId1"/>
    <p:sldMasterId id="2147483700" r:id="rId2"/>
  </p:sldMasterIdLst>
  <p:notesMasterIdLst>
    <p:notesMasterId r:id="rId23"/>
  </p:notesMasterIdLst>
  <p:handoutMasterIdLst>
    <p:handoutMasterId r:id="rId24"/>
  </p:handoutMasterIdLst>
  <p:sldIdLst>
    <p:sldId id="324" r:id="rId3"/>
    <p:sldId id="384" r:id="rId4"/>
    <p:sldId id="388" r:id="rId5"/>
    <p:sldId id="401" r:id="rId6"/>
    <p:sldId id="390" r:id="rId7"/>
    <p:sldId id="402" r:id="rId8"/>
    <p:sldId id="392" r:id="rId9"/>
    <p:sldId id="394" r:id="rId10"/>
    <p:sldId id="395" r:id="rId11"/>
    <p:sldId id="399" r:id="rId12"/>
    <p:sldId id="391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2" r:id="rId22"/>
  </p:sldIdLst>
  <p:sldSz cx="9144000" cy="6858000" type="screen4x3"/>
  <p:notesSz cx="6797675" cy="9928225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66481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32962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99443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65925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332406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98887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65368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731849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952" userDrawn="1">
          <p15:clr>
            <a:srgbClr val="A4A3A4"/>
          </p15:clr>
        </p15:guide>
        <p15:guide id="2" pos="5443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0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4F00"/>
    <a:srgbClr val="FFCC66"/>
    <a:srgbClr val="1F5B9D"/>
    <a:srgbClr val="C8302C"/>
    <a:srgbClr val="B0B1B3"/>
    <a:srgbClr val="E6E6E6"/>
    <a:srgbClr val="969696"/>
    <a:srgbClr val="C8C8C8"/>
    <a:srgbClr val="606060"/>
    <a:srgbClr val="F24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1367" autoAdjust="0"/>
  </p:normalViewPr>
  <p:slideViewPr>
    <p:cSldViewPr snapToGrid="0">
      <p:cViewPr>
        <p:scale>
          <a:sx n="90" d="100"/>
          <a:sy n="90" d="100"/>
        </p:scale>
        <p:origin x="-2244" y="-492"/>
      </p:cViewPr>
      <p:guideLst>
        <p:guide orient="horz" pos="3952"/>
        <p:guide pos="54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106" y="-78"/>
      </p:cViewPr>
      <p:guideLst>
        <p:guide orient="horz" pos="3128"/>
        <p:guide pos="214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cs-CZ" sz="1400" dirty="0" smtClean="0"/>
              <a:t>Dotace </a:t>
            </a:r>
            <a:r>
              <a:rPr lang="cs-CZ" sz="2000" baseline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75 %</a:t>
            </a:r>
            <a:r>
              <a:rPr lang="cs-CZ" sz="1400" dirty="0" smtClean="0"/>
              <a:t> - kombinovaný kotel</a:t>
            </a:r>
            <a:endParaRPr lang="en-US" sz="1400" dirty="0"/>
          </a:p>
        </c:rich>
      </c:tx>
      <c:layout>
        <c:manualLayout>
          <c:xMode val="edge"/>
          <c:yMode val="edge"/>
          <c:x val="0.14451490133574882"/>
          <c:y val="8.859895061015453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366587880146487E-2"/>
          <c:y val="0.19273721148174186"/>
          <c:w val="0.53371102772351087"/>
          <c:h val="0.65434588317185793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</c:spPr>
          </c:dPt>
          <c:dLbls>
            <c:dLbl>
              <c:idx val="0"/>
              <c:layout>
                <c:manualLayout>
                  <c:x val="-0.17291548627658132"/>
                  <c:y val="-0.11996786253287579"/>
                </c:manualLayout>
              </c:layout>
              <c:spPr/>
              <c:txPr>
                <a:bodyPr/>
                <a:lstStyle/>
                <a:p>
                  <a:pPr>
                    <a:defRPr baseline="0">
                      <a:solidFill>
                        <a:schemeClr val="tx1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953229844035563"/>
                  <c:y val="9.0103504968284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010031013917225E-2"/>
                  <c:y val="8.3508192883713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List1!$A$2:$A$3</c:f>
              <c:strCache>
                <c:ptCount val="2"/>
                <c:pt idx="0">
                  <c:v>Základní výše dotace</c:v>
                </c:pt>
                <c:pt idx="1">
                  <c:v>Podíl domácnosti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515887498875724"/>
          <c:y val="0.38945517458954193"/>
          <c:w val="0.2997575225756024"/>
          <c:h val="0.31505337253494542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cs-CZ" sz="1400" dirty="0" smtClean="0"/>
              <a:t>Dotace </a:t>
            </a:r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90 %</a:t>
            </a:r>
            <a:r>
              <a:rPr lang="cs-CZ" sz="1400" dirty="0" smtClean="0"/>
              <a:t> - bonus za území + příspěvek MSK + příspěvek obce</a:t>
            </a:r>
            <a:endParaRPr lang="en-US" sz="1400" dirty="0"/>
          </a:p>
        </c:rich>
      </c:tx>
      <c:layout>
        <c:manualLayout>
          <c:xMode val="edge"/>
          <c:yMode val="edge"/>
          <c:x val="0.16624907213991441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286134360768426E-2"/>
          <c:y val="0.14334529516977987"/>
          <c:w val="0.61532284998074194"/>
          <c:h val="0.73173272041937987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explosion val="19"/>
          <c:dPt>
            <c:idx val="0"/>
            <c:bubble3D val="0"/>
            <c:explosion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explosion val="52"/>
          </c:dPt>
          <c:dPt>
            <c:idx val="2"/>
            <c:bubble3D val="0"/>
            <c:explosion val="48"/>
            <c:spPr>
              <a:solidFill>
                <a:schemeClr val="accent5"/>
              </a:solidFill>
            </c:spPr>
          </c:dPt>
          <c:dPt>
            <c:idx val="3"/>
            <c:bubble3D val="0"/>
            <c:explosion val="43"/>
          </c:dPt>
          <c:dPt>
            <c:idx val="4"/>
            <c:bubble3D val="0"/>
            <c:explosion val="0"/>
            <c:spPr>
              <a:solidFill>
                <a:schemeClr val="accent3"/>
              </a:solidFill>
            </c:spPr>
          </c:dPt>
          <c:dLbls>
            <c:dLbl>
              <c:idx val="0"/>
              <c:layout>
                <c:manualLayout>
                  <c:x val="-0.16073635123197946"/>
                  <c:y val="-0.12643876033810411"/>
                </c:manualLayout>
              </c:layout>
              <c:tx>
                <c:rich>
                  <a:bodyPr/>
                  <a:lstStyle/>
                  <a:p>
                    <a:r>
                      <a:rPr lang="cs-CZ" baseline="0" dirty="0" smtClean="0">
                        <a:solidFill>
                          <a:schemeClr val="tx1"/>
                        </a:solidFill>
                      </a:rPr>
                      <a:t>75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586799455230779E-2"/>
                  <c:y val="2.2608402619595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110384439357316E-2"/>
                  <c:y val="-8.46356979395908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755561896694317E-2"/>
                  <c:y val="-1.5777261255680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aseline="0">
                    <a:solidFill>
                      <a:schemeClr val="tx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List1!$A$2:$A$6</c:f>
              <c:strCache>
                <c:ptCount val="5"/>
                <c:pt idx="0">
                  <c:v>Základní výše dotace</c:v>
                </c:pt>
                <c:pt idx="1">
                  <c:v>Podíl domácnosti</c:v>
                </c:pt>
                <c:pt idx="2">
                  <c:v>Příspěvek obce</c:v>
                </c:pt>
                <c:pt idx="3">
                  <c:v>Příspěvek MSK</c:v>
                </c:pt>
                <c:pt idx="4">
                  <c:v>Bonus za území</c:v>
                </c:pt>
              </c:strCache>
            </c:strRef>
          </c:cat>
          <c:val>
            <c:numRef>
              <c:f>List1!$B$2:$B$6</c:f>
              <c:numCache>
                <c:formatCode>0%</c:formatCode>
                <c:ptCount val="5"/>
                <c:pt idx="0">
                  <c:v>0.75</c:v>
                </c:pt>
                <c:pt idx="1">
                  <c:v>0.1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9643379190003409"/>
          <c:y val="0.30069683956272719"/>
          <c:w val="0.37648129925667922"/>
          <c:h val="0.44541334802696164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cs-CZ" sz="1400" dirty="0" smtClean="0"/>
              <a:t>Dotace </a:t>
            </a:r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80</a:t>
            </a:r>
            <a:r>
              <a:rPr lang="cs-CZ" sz="2000" baseline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%</a:t>
            </a:r>
            <a:r>
              <a:rPr lang="cs-CZ" sz="1400" baseline="0" dirty="0" smtClean="0"/>
              <a:t> - bonus za území</a:t>
            </a:r>
            <a:endParaRPr lang="en-US" sz="1400" dirty="0"/>
          </a:p>
        </c:rich>
      </c:tx>
      <c:layout>
        <c:manualLayout>
          <c:xMode val="edge"/>
          <c:yMode val="edge"/>
          <c:x val="0.18626977862007471"/>
          <c:y val="8.2385314331193019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903859139380922E-2"/>
          <c:y val="0.2450829306305112"/>
          <c:w val="0.58360722948883426"/>
          <c:h val="0.71111175981437358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explosion val="13"/>
          <c:dPt>
            <c:idx val="0"/>
            <c:bubble3D val="0"/>
            <c:explosion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explosion val="38"/>
          </c:dPt>
          <c:dPt>
            <c:idx val="2"/>
            <c:bubble3D val="0"/>
            <c:explosion val="0"/>
          </c:dPt>
          <c:dLbls>
            <c:dLbl>
              <c:idx val="0"/>
              <c:layout>
                <c:manualLayout>
                  <c:x val="-0.17001589274928128"/>
                  <c:y val="-0.12225340052277384"/>
                </c:manualLayout>
              </c:layout>
              <c:tx>
                <c:rich>
                  <a:bodyPr/>
                  <a:lstStyle/>
                  <a:p>
                    <a:r>
                      <a:rPr lang="cs-CZ" baseline="0" dirty="0" smtClean="0">
                        <a:solidFill>
                          <a:schemeClr val="tx1"/>
                        </a:solidFill>
                      </a:rPr>
                      <a:t>75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793597883766979"/>
                  <c:y val="6.3293977317279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082472913614391E-2"/>
                  <c:y val="2.1264087503583072E-2"/>
                </c:manualLayout>
              </c:layout>
              <c:tx>
                <c:rich>
                  <a:bodyPr/>
                  <a:lstStyle/>
                  <a:p>
                    <a:pPr>
                      <a:defRPr sz="1800" baseline="0">
                        <a:solidFill>
                          <a:schemeClr val="tx1"/>
                        </a:solidFill>
                      </a:defRPr>
                    </a:pPr>
                    <a:r>
                      <a:rPr lang="en-US" sz="1800" baseline="0" dirty="0">
                        <a:solidFill>
                          <a:schemeClr val="tx1"/>
                        </a:solidFill>
                      </a:rPr>
                      <a:t>5%</a:t>
                    </a:r>
                    <a:endParaRPr lang="en-US" sz="18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aseline="0">
                    <a:solidFill>
                      <a:schemeClr val="tx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List1!$A$2:$A$4</c:f>
              <c:strCache>
                <c:ptCount val="3"/>
                <c:pt idx="0">
                  <c:v>Základní výše dotace</c:v>
                </c:pt>
                <c:pt idx="1">
                  <c:v>Podíl domácnosti</c:v>
                </c:pt>
                <c:pt idx="2">
                  <c:v>Bonus za území 5%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0.75</c:v>
                </c:pt>
                <c:pt idx="1">
                  <c:v>0.2</c:v>
                </c:pt>
                <c:pt idx="2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96302938355217"/>
          <c:y val="0.3298339846719528"/>
          <c:w val="0.37297488434269721"/>
          <c:h val="0.36821410775528801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cs-CZ" sz="1400" dirty="0" smtClean="0"/>
              <a:t>Dotace </a:t>
            </a:r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85 %</a:t>
            </a:r>
            <a:r>
              <a:rPr lang="cs-CZ" sz="1400" dirty="0" smtClean="0"/>
              <a:t> - bonus za území + příspěvek MSK</a:t>
            </a:r>
            <a:endParaRPr lang="en-US" sz="1400" dirty="0"/>
          </a:p>
        </c:rich>
      </c:tx>
      <c:layout>
        <c:manualLayout>
          <c:xMode val="edge"/>
          <c:yMode val="edge"/>
          <c:x val="0.16624907213991441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286134360768426E-2"/>
          <c:y val="0.14334529516977987"/>
          <c:w val="0.69552282162392909"/>
          <c:h val="0.82822414291481661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explosion val="19"/>
          <c:dPt>
            <c:idx val="0"/>
            <c:bubble3D val="0"/>
            <c:explosion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explosion val="52"/>
          </c:dPt>
          <c:dPt>
            <c:idx val="2"/>
            <c:bubble3D val="0"/>
            <c:explosion val="0"/>
            <c:spPr>
              <a:solidFill>
                <a:schemeClr val="accent4"/>
              </a:solidFill>
            </c:spPr>
          </c:dPt>
          <c:dPt>
            <c:idx val="3"/>
            <c:bubble3D val="0"/>
            <c:explosion val="0"/>
            <c:spPr>
              <a:solidFill>
                <a:schemeClr val="accent3"/>
              </a:solidFill>
            </c:spPr>
          </c:dPt>
          <c:dLbls>
            <c:dLbl>
              <c:idx val="0"/>
              <c:layout>
                <c:manualLayout>
                  <c:x val="-0.16073635123197946"/>
                  <c:y val="-0.12643876033810411"/>
                </c:manualLayout>
              </c:layout>
              <c:tx>
                <c:rich>
                  <a:bodyPr/>
                  <a:lstStyle/>
                  <a:p>
                    <a:r>
                      <a:rPr lang="cs-CZ" baseline="0" dirty="0" smtClean="0">
                        <a:solidFill>
                          <a:schemeClr val="tx1"/>
                        </a:solidFill>
                      </a:rPr>
                      <a:t>75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0254628000506719E-2"/>
                  <c:y val="3.9491009347247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110384439357341E-2"/>
                  <c:y val="1.2639688615606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aseline="0">
                    <a:solidFill>
                      <a:schemeClr val="tx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List1!$A$2:$A$5</c:f>
              <c:strCache>
                <c:ptCount val="4"/>
                <c:pt idx="0">
                  <c:v>Základní výše dotace</c:v>
                </c:pt>
                <c:pt idx="1">
                  <c:v>Podíl domácnosti</c:v>
                </c:pt>
                <c:pt idx="2">
                  <c:v>Příspěvek MSK</c:v>
                </c:pt>
                <c:pt idx="3">
                  <c:v>Bonus za území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0.75</c:v>
                </c:pt>
                <c:pt idx="1">
                  <c:v>0.15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9643379190003409"/>
          <c:y val="0.30069683956272719"/>
          <c:w val="0.37648129925667922"/>
          <c:h val="0.59892201924368671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145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31815"/>
            <a:ext cx="2946145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2" y="9431815"/>
            <a:ext cx="2946145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fld id="{93680765-A157-41AD-8F94-E152B15695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619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17538" y="487363"/>
            <a:ext cx="562610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5628" y="5592520"/>
            <a:ext cx="5729738" cy="3427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127" name="pg num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33203" y="9549554"/>
            <a:ext cx="542583" cy="182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/>
            </a:lvl1pPr>
          </a:lstStyle>
          <a:p>
            <a:fld id="{42689D1E-D6FA-469F-A168-9573E3DAE98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814686" y="1509918"/>
            <a:ext cx="51990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2290" tIns="46145" rIns="92290" bIns="46145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273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lnSpc>
        <a:spcPct val="90000"/>
      </a:lnSpc>
      <a:spcBef>
        <a:spcPct val="30000"/>
      </a:spcBef>
      <a:spcAft>
        <a:spcPct val="0"/>
      </a:spcAft>
      <a:defRPr sz="1632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194367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388734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583101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777469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332406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6pPr>
    <a:lvl7pPr marL="2798887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7pPr>
    <a:lvl8pPr marL="3265368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8pPr>
    <a:lvl9pPr marL="3731849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Picture 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49" cy="518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1F5B9D"/>
                </a:solidFill>
              </a:defRPr>
            </a:lvl1pPr>
          </a:lstStyle>
          <a:p>
            <a:r>
              <a:rPr lang="cs-CZ" dirty="0" smtClean="0"/>
              <a:t>Název </a:t>
            </a:r>
            <a:br>
              <a:rPr lang="cs-CZ" dirty="0" smtClean="0"/>
            </a:br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i="0">
                <a:solidFill>
                  <a:srgbClr val="B0B1B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 userDrawn="1"/>
        </p:nvSpPr>
        <p:spPr>
          <a:xfrm>
            <a:off x="6999439" y="5758699"/>
            <a:ext cx="739193" cy="2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buClrTx/>
            </a:pPr>
            <a:r>
              <a:rPr lang="cs-CZ" sz="1100" b="0" i="0" dirty="0" smtClean="0">
                <a:solidFill>
                  <a:srgbClr val="B0B1B3"/>
                </a:solidFill>
              </a:rPr>
              <a:t>Datum:</a:t>
            </a:r>
          </a:p>
        </p:txBody>
      </p:sp>
      <p:sp>
        <p:nvSpPr>
          <p:cNvPr id="19" name="Zástupný symbol pro text 18"/>
          <p:cNvSpPr>
            <a:spLocks noGrp="1"/>
          </p:cNvSpPr>
          <p:nvPr>
            <p:ph type="body" sz="quarter" idx="13" hasCustomPrompt="1"/>
          </p:nvPr>
        </p:nvSpPr>
        <p:spPr>
          <a:xfrm>
            <a:off x="7654438" y="5755355"/>
            <a:ext cx="1060501" cy="216000"/>
          </a:xfrm>
        </p:spPr>
        <p:txBody>
          <a:bodyPr>
            <a:noAutofit/>
          </a:bodyPr>
          <a:lstStyle>
            <a:lvl1pPr marL="0" indent="0">
              <a:buNone/>
              <a:defRPr sz="1100" baseline="0">
                <a:solidFill>
                  <a:srgbClr val="B0B1B3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  <p:grpSp>
        <p:nvGrpSpPr>
          <p:cNvPr id="55" name="Skupina 54"/>
          <p:cNvGrpSpPr/>
          <p:nvPr userDrawn="1"/>
        </p:nvGrpSpPr>
        <p:grpSpPr>
          <a:xfrm>
            <a:off x="4398295" y="278579"/>
            <a:ext cx="4493324" cy="248207"/>
            <a:chOff x="4044949" y="280533"/>
            <a:chExt cx="4493324" cy="248207"/>
          </a:xfrm>
        </p:grpSpPr>
        <p:pic>
          <p:nvPicPr>
            <p:cNvPr id="58" name="Obrázek 5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59" name="Obrázek 5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60" name="Obrázek 5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61" name="Obrázek 6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62" name="Obrázek 6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63" name="Obrázek 6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64" name="Obrázek 6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65" name="Obrázek 6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66" name="Obrázek 6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67" name="Obrázek 6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68" name="Obrázek 6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  <p:pic>
        <p:nvPicPr>
          <p:cNvPr id="69" name="Obrázek 68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47"/>
          <a:stretch/>
        </p:blipFill>
        <p:spPr bwMode="auto">
          <a:xfrm>
            <a:off x="2001310" y="5492803"/>
            <a:ext cx="2155616" cy="7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45" name="Přímá spojnice 1044"/>
          <p:cNvCxnSpPr/>
          <p:nvPr userDrawn="1"/>
        </p:nvCxnSpPr>
        <p:spPr>
          <a:xfrm>
            <a:off x="1809346" y="2490323"/>
            <a:ext cx="9726" cy="3715924"/>
          </a:xfrm>
          <a:prstGeom prst="line">
            <a:avLst/>
          </a:prstGeom>
          <a:ln w="2349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72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88276"/>
            <a:ext cx="2057400" cy="53378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04041"/>
            <a:ext cx="6019800" cy="532212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7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Picture 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49" cy="518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1F5B9D"/>
                </a:solidFill>
              </a:defRPr>
            </a:lvl1pPr>
          </a:lstStyle>
          <a:p>
            <a:r>
              <a:rPr lang="cs-CZ" dirty="0" smtClean="0"/>
              <a:t>Název </a:t>
            </a:r>
            <a:br>
              <a:rPr lang="cs-CZ" dirty="0" smtClean="0"/>
            </a:br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i="0">
                <a:solidFill>
                  <a:srgbClr val="B0B1B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 userDrawn="1"/>
        </p:nvSpPr>
        <p:spPr>
          <a:xfrm>
            <a:off x="6999439" y="5758699"/>
            <a:ext cx="739193" cy="2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buClrTx/>
            </a:pPr>
            <a:r>
              <a:rPr lang="cs-CZ" sz="1100" b="0" i="0" dirty="0" smtClean="0">
                <a:solidFill>
                  <a:srgbClr val="B0B1B3"/>
                </a:solidFill>
              </a:rPr>
              <a:t>Datum:</a:t>
            </a:r>
          </a:p>
        </p:txBody>
      </p:sp>
      <p:sp>
        <p:nvSpPr>
          <p:cNvPr id="13" name="Podnadpis 2"/>
          <p:cNvSpPr txBox="1">
            <a:spLocks/>
          </p:cNvSpPr>
          <p:nvPr userDrawn="1"/>
        </p:nvSpPr>
        <p:spPr>
          <a:xfrm>
            <a:off x="4136692" y="5755354"/>
            <a:ext cx="1040849" cy="2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buClrTx/>
            </a:pPr>
            <a:r>
              <a:rPr lang="cs-CZ" sz="1100" b="0" i="0" dirty="0" smtClean="0">
                <a:solidFill>
                  <a:srgbClr val="B0B1B3"/>
                </a:solidFill>
              </a:rPr>
              <a:t>Zpracoval(a):</a:t>
            </a:r>
          </a:p>
        </p:txBody>
      </p:sp>
      <p:sp>
        <p:nvSpPr>
          <p:cNvPr id="19" name="Zástupný symbol pro text 18"/>
          <p:cNvSpPr>
            <a:spLocks noGrp="1"/>
          </p:cNvSpPr>
          <p:nvPr>
            <p:ph type="body" sz="quarter" idx="13" hasCustomPrompt="1"/>
          </p:nvPr>
        </p:nvSpPr>
        <p:spPr>
          <a:xfrm>
            <a:off x="7654438" y="5755355"/>
            <a:ext cx="1060501" cy="216000"/>
          </a:xfrm>
        </p:spPr>
        <p:txBody>
          <a:bodyPr>
            <a:noAutofit/>
          </a:bodyPr>
          <a:lstStyle>
            <a:lvl1pPr marL="0" indent="0">
              <a:buNone/>
              <a:defRPr sz="1100" baseline="0">
                <a:solidFill>
                  <a:srgbClr val="B0B1B3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4" hasCustomPrompt="1"/>
          </p:nvPr>
        </p:nvSpPr>
        <p:spPr>
          <a:xfrm>
            <a:off x="5085300" y="5756879"/>
            <a:ext cx="2042886" cy="216047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B0B1B3"/>
                </a:solidFill>
              </a:defRPr>
            </a:lvl1pPr>
          </a:lstStyle>
          <a:p>
            <a:pPr lvl="0"/>
            <a:r>
              <a:rPr lang="cs-CZ" dirty="0" smtClean="0"/>
              <a:t>Jméno</a:t>
            </a:r>
            <a:endParaRPr lang="cs-CZ" dirty="0"/>
          </a:p>
        </p:txBody>
      </p:sp>
      <p:grpSp>
        <p:nvGrpSpPr>
          <p:cNvPr id="55" name="Skupina 54"/>
          <p:cNvGrpSpPr/>
          <p:nvPr userDrawn="1"/>
        </p:nvGrpSpPr>
        <p:grpSpPr>
          <a:xfrm>
            <a:off x="4398295" y="278579"/>
            <a:ext cx="4493324" cy="248207"/>
            <a:chOff x="4044949" y="280533"/>
            <a:chExt cx="4493324" cy="248207"/>
          </a:xfrm>
        </p:grpSpPr>
        <p:pic>
          <p:nvPicPr>
            <p:cNvPr id="58" name="Obrázek 5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59" name="Obrázek 5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60" name="Obrázek 5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61" name="Obrázek 6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62" name="Obrázek 6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63" name="Obrázek 6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64" name="Obrázek 6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65" name="Obrázek 6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66" name="Obrázek 6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67" name="Obrázek 6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68" name="Obrázek 6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  <p:pic>
        <p:nvPicPr>
          <p:cNvPr id="69" name="Obrázek 68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47"/>
          <a:stretch/>
        </p:blipFill>
        <p:spPr bwMode="auto">
          <a:xfrm>
            <a:off x="2001310" y="5492803"/>
            <a:ext cx="2155616" cy="7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45" name="Přímá spojnice 1044"/>
          <p:cNvCxnSpPr/>
          <p:nvPr userDrawn="1"/>
        </p:nvCxnSpPr>
        <p:spPr>
          <a:xfrm>
            <a:off x="1809346" y="2490323"/>
            <a:ext cx="9726" cy="3715924"/>
          </a:xfrm>
          <a:prstGeom prst="line">
            <a:avLst/>
          </a:prstGeom>
          <a:ln w="2349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03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r>
              <a:rPr lang="cs-CZ" i="0" smtClean="0">
                <a:solidFill>
                  <a:prstClr val="black"/>
                </a:solidFill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6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52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77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4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3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3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61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21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32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45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40882"/>
            <a:ext cx="3008313" cy="10582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40883"/>
            <a:ext cx="5111750" cy="54260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02934"/>
            <a:ext cx="3008313" cy="42720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12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725213"/>
            <a:ext cx="5486400" cy="4002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1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14669" y="1084519"/>
            <a:ext cx="4837814" cy="556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65005"/>
            <a:ext cx="8229600" cy="4361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0">
                <a:solidFill>
                  <a:srgbClr val="B0B1B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4" y="6279914"/>
            <a:ext cx="217419" cy="3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2"/>
          <p:cNvSpPr txBox="1">
            <a:spLocks noChangeArrowheads="1"/>
          </p:cNvSpPr>
          <p:nvPr/>
        </p:nvSpPr>
        <p:spPr bwMode="auto">
          <a:xfrm>
            <a:off x="785715" y="6290636"/>
            <a:ext cx="1727670" cy="3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 smtClean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 smtClean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47"/>
          <a:stretch/>
        </p:blipFill>
        <p:spPr bwMode="auto">
          <a:xfrm>
            <a:off x="328152" y="166786"/>
            <a:ext cx="2155616" cy="7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31" name="Skupina 30"/>
          <p:cNvGrpSpPr/>
          <p:nvPr/>
        </p:nvGrpSpPr>
        <p:grpSpPr>
          <a:xfrm>
            <a:off x="3576141" y="280533"/>
            <a:ext cx="5318902" cy="248207"/>
            <a:chOff x="3219371" y="280533"/>
            <a:chExt cx="5318902" cy="248207"/>
          </a:xfrm>
        </p:grpSpPr>
        <p:pic>
          <p:nvPicPr>
            <p:cNvPr id="14" name="Obrázek 13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9371" y="280533"/>
              <a:ext cx="367775" cy="246253"/>
            </a:xfrm>
            <a:prstGeom prst="rect">
              <a:avLst/>
            </a:prstGeom>
          </p:spPr>
        </p:pic>
        <p:pic>
          <p:nvPicPr>
            <p:cNvPr id="15" name="Obrázek 14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9353" y="281510"/>
              <a:ext cx="367775" cy="246253"/>
            </a:xfrm>
            <a:prstGeom prst="rect">
              <a:avLst/>
            </a:prstGeom>
          </p:spPr>
        </p:pic>
        <p:pic>
          <p:nvPicPr>
            <p:cNvPr id="16" name="Obrázek 15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19" name="Obrázek 18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20" name="Obrázek 19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21" name="Obrázek 20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22" name="Obrázek 21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23" name="Obrázek 22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24" name="Obrázek 23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25" name="Obrázek 24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30" name="Obrázek 29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264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5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3200" b="0" kern="1200">
          <a:solidFill>
            <a:srgbClr val="C8302C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cs-CZ" sz="1800" i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cs-CZ" sz="1800" i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00958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fzp.cz/" TargetMode="External"/><Relationship Id="rId2" Type="http://schemas.openxmlformats.org/officeDocument/2006/relationships/hyperlink" Target="http://www.lokalni-topeniste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o-enex.cz/experti/ExpertList.asp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kotliky@msk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17. 6. 2015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296634" y="2466753"/>
            <a:ext cx="6113720" cy="26368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b="0" kern="1200" baseline="0">
                <a:solidFill>
                  <a:srgbClr val="1F5B9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 fontAlgn="auto">
              <a:spcAft>
                <a:spcPts val="0"/>
              </a:spcAft>
              <a:buClrTx/>
              <a:buFontTx/>
            </a:pPr>
            <a:endParaRPr lang="cs-CZ" sz="3600" i="0" dirty="0"/>
          </a:p>
        </p:txBody>
      </p:sp>
      <p:sp>
        <p:nvSpPr>
          <p:cNvPr id="6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242391" y="5667154"/>
            <a:ext cx="4295553" cy="42530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3685" y="2594344"/>
            <a:ext cx="5199320" cy="14034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b="0" kern="1200" baseline="0">
                <a:solidFill>
                  <a:srgbClr val="1F5B9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auto">
              <a:spcAft>
                <a:spcPts val="0"/>
              </a:spcAft>
              <a:buClrTx/>
              <a:buFontTx/>
            </a:pPr>
            <a:r>
              <a:rPr lang="cs-CZ" sz="2400" i="0" dirty="0" smtClean="0">
                <a:solidFill>
                  <a:srgbClr val="C00000"/>
                </a:solidFill>
              </a:rPr>
              <a:t>Kotlíkové dotace </a:t>
            </a:r>
          </a:p>
          <a:p>
            <a:pPr fontAlgn="auto">
              <a:spcAft>
                <a:spcPts val="0"/>
              </a:spcAft>
              <a:buClrTx/>
              <a:buFontTx/>
            </a:pPr>
            <a:r>
              <a:rPr lang="cs-CZ" sz="2400" i="0" dirty="0" smtClean="0">
                <a:solidFill>
                  <a:srgbClr val="C00000"/>
                </a:solidFill>
              </a:rPr>
              <a:t>v Moravskoslezském kraji</a:t>
            </a:r>
            <a:endParaRPr lang="cs-CZ" sz="2400" i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8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8" y="1084519"/>
            <a:ext cx="6517760" cy="556401"/>
          </a:xfrm>
        </p:spPr>
        <p:txBody>
          <a:bodyPr/>
          <a:lstStyle/>
          <a:p>
            <a:pPr algn="l"/>
            <a:r>
              <a:rPr lang="cs-CZ" sz="2800" dirty="0" smtClean="0"/>
              <a:t>Alokace a předpokládané termíny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cs-CZ" sz="2300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300" b="1" dirty="0" smtClean="0"/>
              <a:t>Alokace pro MSK: </a:t>
            </a:r>
            <a:r>
              <a:rPr lang="cs-CZ" sz="2300" dirty="0" smtClean="0"/>
              <a:t>		cca 470 mil. Kč</a:t>
            </a:r>
            <a:endParaRPr lang="cs-CZ" sz="2300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300" b="1" dirty="0" smtClean="0"/>
              <a:t>Období výzvy:</a:t>
            </a:r>
            <a:r>
              <a:rPr lang="cs-CZ" sz="2300" dirty="0" smtClean="0"/>
              <a:t>		18. 12. 2015 – 29. 2. 2016</a:t>
            </a:r>
            <a:endParaRPr lang="cs-CZ" sz="2300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300" b="1" dirty="0" smtClean="0"/>
              <a:t>Příjem žádosti: </a:t>
            </a:r>
            <a:r>
              <a:rPr lang="cs-CZ" sz="2300" dirty="0" smtClean="0"/>
              <a:t>		1. 2. 2016 – 29. 2. 2016</a:t>
            </a:r>
            <a:endParaRPr lang="cs-CZ" sz="2300" b="1" dirty="0" smtClean="0"/>
          </a:p>
          <a:p>
            <a:pPr marL="0" indent="0">
              <a:buNone/>
            </a:pPr>
            <a:r>
              <a:rPr lang="cs-CZ" sz="2300" b="1" dirty="0" smtClean="0"/>
              <a:t>Realizace a vyúčtování:</a:t>
            </a:r>
            <a:r>
              <a:rPr lang="cs-CZ" sz="2300" dirty="0" smtClean="0"/>
              <a:t>	do 15. 9. 2016</a:t>
            </a:r>
            <a:endParaRPr lang="cs-CZ" sz="2300" b="1" dirty="0" smtClean="0"/>
          </a:p>
          <a:p>
            <a:pPr marL="0" indent="0">
              <a:buNone/>
            </a:pPr>
            <a:r>
              <a:rPr lang="cs-CZ" sz="2300" b="1" dirty="0" smtClean="0"/>
              <a:t>Příjem žádostí:</a:t>
            </a:r>
            <a:r>
              <a:rPr lang="cs-CZ" sz="2300" dirty="0" smtClean="0"/>
              <a:t>		poštou nebo osobně na KÚ MSK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65735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760102"/>
              </p:ext>
            </p:extLst>
          </p:nvPr>
        </p:nvGraphicFramePr>
        <p:xfrm>
          <a:off x="-95693" y="800988"/>
          <a:ext cx="4380614" cy="2580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018167"/>
              </p:ext>
            </p:extLst>
          </p:nvPr>
        </p:nvGraphicFramePr>
        <p:xfrm>
          <a:off x="4444410" y="3455580"/>
          <a:ext cx="4688958" cy="3009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627629"/>
              </p:ext>
            </p:extLst>
          </p:nvPr>
        </p:nvGraphicFramePr>
        <p:xfrm>
          <a:off x="4401878" y="829635"/>
          <a:ext cx="4380614" cy="2466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Přímá spojnice 7"/>
          <p:cNvCxnSpPr/>
          <p:nvPr/>
        </p:nvCxnSpPr>
        <p:spPr>
          <a:xfrm>
            <a:off x="4306186" y="1297172"/>
            <a:ext cx="0" cy="4306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343246" y="3200398"/>
            <a:ext cx="57380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1431851" y="864779"/>
            <a:ext cx="56494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1343246" y="6095997"/>
            <a:ext cx="56388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178618"/>
              </p:ext>
            </p:extLst>
          </p:nvPr>
        </p:nvGraphicFramePr>
        <p:xfrm>
          <a:off x="297712" y="3200398"/>
          <a:ext cx="3958855" cy="289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6414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1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9" y="1084519"/>
            <a:ext cx="7538484" cy="556401"/>
          </a:xfrm>
        </p:spPr>
        <p:txBody>
          <a:bodyPr/>
          <a:lstStyle/>
          <a:p>
            <a:pPr algn="l"/>
            <a:r>
              <a:rPr lang="cs-CZ" sz="2800" dirty="0" smtClean="0"/>
              <a:t>Finanční vyjádření příspěvků - maximum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004208"/>
              </p:ext>
            </p:extLst>
          </p:nvPr>
        </p:nvGraphicFramePr>
        <p:xfrm>
          <a:off x="829340" y="1743736"/>
          <a:ext cx="7017488" cy="3242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4628"/>
                <a:gridCol w="1521651"/>
                <a:gridCol w="1701209"/>
              </a:tblGrid>
              <a:tr h="767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Zdroj finančního příspěvku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Výše příspěvku v %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Výše příspěvku v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Dotace EU </a:t>
                      </a:r>
                      <a:r>
                        <a:rPr lang="cs-CZ" sz="1600" dirty="0" smtClean="0">
                          <a:effectLst/>
                          <a:latin typeface="+mn-lt"/>
                        </a:rPr>
                        <a:t>(tepelné</a:t>
                      </a:r>
                      <a:r>
                        <a:rPr lang="cs-CZ" sz="1600" baseline="0" dirty="0" smtClean="0">
                          <a:effectLst/>
                          <a:latin typeface="+mn-lt"/>
                        </a:rPr>
                        <a:t> čerpadlo, kotel na biomasu</a:t>
                      </a:r>
                      <a:r>
                        <a:rPr lang="cs-CZ" sz="1600" dirty="0" smtClean="0">
                          <a:effectLst/>
                          <a:latin typeface="+mn-lt"/>
                        </a:rPr>
                        <a:t>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80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120 000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Dotace EU (bonus za území)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5 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7 500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Příspěvek MSK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5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7 500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Příspěvek obce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5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7 500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</a:rPr>
                        <a:t>Prostředky fyzické osoby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24F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cs-CZ" sz="2000" dirty="0">
                        <a:solidFill>
                          <a:srgbClr val="F24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24F00"/>
                          </a:solidFill>
                          <a:effectLst/>
                          <a:latin typeface="+mn-lt"/>
                        </a:rPr>
                        <a:t>7 500 </a:t>
                      </a:r>
                      <a:endParaRPr lang="cs-CZ" sz="2000" dirty="0">
                        <a:solidFill>
                          <a:srgbClr val="F24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CELKEM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100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150 000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822250" y="4963610"/>
            <a:ext cx="7538484" cy="556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rgbClr val="C8302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 fontAlgn="auto">
              <a:spcAft>
                <a:spcPts val="0"/>
              </a:spcAft>
              <a:buClrTx/>
              <a:buFontTx/>
            </a:pPr>
            <a:r>
              <a:rPr lang="cs-CZ" sz="1400" i="0" dirty="0" smtClean="0"/>
              <a:t>V případě příspěvku obce ve výši 10 % (Ostrava) činí příspěvek domácnosti 0 Kč.</a:t>
            </a:r>
            <a:endParaRPr lang="cs-CZ" sz="1400" i="0" dirty="0"/>
          </a:p>
        </p:txBody>
      </p:sp>
    </p:spTree>
    <p:extLst>
      <p:ext uri="{BB962C8B-B14F-4D97-AF65-F5344CB8AC3E}">
        <p14:creationId xmlns:p14="http://schemas.microsoft.com/office/powerpoint/2010/main" val="120620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17. 6. 2015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296634" y="2466753"/>
            <a:ext cx="6113720" cy="26368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b="0" kern="1200" baseline="0">
                <a:solidFill>
                  <a:srgbClr val="1F5B9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 fontAlgn="auto">
              <a:spcAft>
                <a:spcPts val="0"/>
              </a:spcAft>
              <a:buClrTx/>
              <a:buFontTx/>
            </a:pPr>
            <a:endParaRPr lang="cs-CZ" sz="3600" i="0" dirty="0"/>
          </a:p>
        </p:txBody>
      </p:sp>
      <p:sp>
        <p:nvSpPr>
          <p:cNvPr id="6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242391" y="5667154"/>
            <a:ext cx="4295553" cy="42530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0307" y="2594343"/>
            <a:ext cx="6432698" cy="26049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b="0" kern="1200" baseline="0">
                <a:solidFill>
                  <a:srgbClr val="1F5B9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auto">
              <a:spcAft>
                <a:spcPts val="0"/>
              </a:spcAft>
              <a:buClrTx/>
              <a:buFontTx/>
            </a:pPr>
            <a:r>
              <a:rPr lang="cs-CZ" sz="2400" i="0" dirty="0" smtClean="0">
                <a:solidFill>
                  <a:schemeClr val="tx1"/>
                </a:solidFill>
              </a:rPr>
              <a:t>Kotlíkové dotace v Moravskoslezském kraji</a:t>
            </a:r>
          </a:p>
          <a:p>
            <a:pPr fontAlgn="auto">
              <a:spcAft>
                <a:spcPts val="0"/>
              </a:spcAft>
              <a:buClrTx/>
              <a:buFontTx/>
            </a:pPr>
            <a:endParaRPr lang="cs-CZ" sz="2400" i="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ClrTx/>
              <a:buFontTx/>
            </a:pPr>
            <a:r>
              <a:rPr lang="cs-CZ" sz="2400" dirty="0" smtClean="0">
                <a:solidFill>
                  <a:schemeClr val="tx1"/>
                </a:solidFill>
              </a:rPr>
              <a:t>Publicita programu </a:t>
            </a:r>
            <a:r>
              <a:rPr lang="cs-CZ" sz="2400" dirty="0">
                <a:solidFill>
                  <a:schemeClr val="tx1"/>
                </a:solidFill>
              </a:rPr>
              <a:t>a výzev, poradenství pro občany</a:t>
            </a:r>
          </a:p>
        </p:txBody>
      </p:sp>
    </p:spTree>
    <p:extLst>
      <p:ext uri="{BB962C8B-B14F-4D97-AF65-F5344CB8AC3E}">
        <p14:creationId xmlns:p14="http://schemas.microsoft.com/office/powerpoint/2010/main" val="198260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8465" y="903766"/>
            <a:ext cx="7549115" cy="556401"/>
          </a:xfrm>
        </p:spPr>
        <p:txBody>
          <a:bodyPr/>
          <a:lstStyle/>
          <a:p>
            <a:pPr algn="l"/>
            <a:r>
              <a:rPr lang="cs-CZ" sz="2800" dirty="0" smtClean="0"/>
              <a:t>Publicita programu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507" y="1743739"/>
            <a:ext cx="8229600" cy="436115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sz="2000" dirty="0" smtClean="0"/>
              <a:t>Medializace</a:t>
            </a:r>
          </a:p>
          <a:p>
            <a:pPr marL="457200" indent="-457200">
              <a:buAutoNum type="arabicPeriod"/>
            </a:pPr>
            <a:r>
              <a:rPr lang="cs-CZ" sz="2000" dirty="0" smtClean="0"/>
              <a:t>Osvěta a motivace</a:t>
            </a:r>
          </a:p>
          <a:p>
            <a:pPr marL="457200" indent="-457200">
              <a:buAutoNum type="arabicPeriod"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 smtClean="0"/>
              <a:t>Medializace a publicita programu:</a:t>
            </a:r>
          </a:p>
          <a:p>
            <a:pPr>
              <a:buFontTx/>
              <a:buChar char="-"/>
            </a:pPr>
            <a:r>
              <a:rPr lang="cs-CZ" sz="2000" dirty="0" smtClean="0"/>
              <a:t>webové stránky </a:t>
            </a:r>
            <a:r>
              <a:rPr lang="cs-CZ" sz="2000" dirty="0"/>
              <a:t>www.lokalni-topeniste.cz 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obecních </a:t>
            </a:r>
            <a:r>
              <a:rPr lang="cs-CZ" sz="2000" dirty="0"/>
              <a:t>zpravodajů, obecních webů a regionálního tisku (inzerce, bannery, PR články) 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letáky (připravuje MŽP)</a:t>
            </a:r>
          </a:p>
          <a:p>
            <a:pPr>
              <a:buFontTx/>
              <a:buChar char="-"/>
            </a:pPr>
            <a:r>
              <a:rPr lang="cs-CZ" sz="2000" dirty="0" smtClean="0"/>
              <a:t>rozhlasové stanice</a:t>
            </a:r>
          </a:p>
          <a:p>
            <a:pPr>
              <a:buFontTx/>
              <a:buChar char="-"/>
            </a:pPr>
            <a:r>
              <a:rPr lang="cs-CZ" sz="2000" dirty="0" smtClean="0"/>
              <a:t>TV spoty </a:t>
            </a:r>
          </a:p>
          <a:p>
            <a:pPr>
              <a:buFontTx/>
              <a:buChar char="-"/>
            </a:pPr>
            <a:r>
              <a:rPr lang="cs-CZ" sz="2000" dirty="0" smtClean="0"/>
              <a:t>spolupráce s obcemi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0443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567" y="1084519"/>
            <a:ext cx="4837814" cy="556401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Osvěta a motivace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765005"/>
            <a:ext cx="8431619" cy="436115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200" dirty="0" smtClean="0"/>
              <a:t>edukativní </a:t>
            </a:r>
            <a:r>
              <a:rPr lang="cs-CZ" sz="2200" dirty="0"/>
              <a:t>show „</a:t>
            </a:r>
            <a:r>
              <a:rPr lang="cs-CZ" sz="2200" dirty="0" err="1"/>
              <a:t>Smokeman</a:t>
            </a:r>
            <a:r>
              <a:rPr lang="cs-CZ" sz="2200" dirty="0"/>
              <a:t> </a:t>
            </a:r>
            <a:r>
              <a:rPr lang="cs-CZ" sz="2200" dirty="0" smtClean="0"/>
              <a:t>zasahuje“, osvěta </a:t>
            </a:r>
            <a:r>
              <a:rPr lang="cs-CZ" sz="2200" dirty="0"/>
              <a:t>a </a:t>
            </a:r>
            <a:r>
              <a:rPr lang="cs-CZ" sz="2200" dirty="0" smtClean="0"/>
              <a:t>informovanost </a:t>
            </a:r>
            <a:r>
              <a:rPr lang="cs-CZ" sz="2200" dirty="0"/>
              <a:t>o ekologických způsobech vytápění </a:t>
            </a:r>
            <a:r>
              <a:rPr lang="cs-CZ" sz="2200" dirty="0" smtClean="0"/>
              <a:t>(účast na </a:t>
            </a:r>
            <a:r>
              <a:rPr lang="cs-CZ" sz="2200" dirty="0" err="1" smtClean="0"/>
              <a:t>Infotherma</a:t>
            </a:r>
            <a:r>
              <a:rPr lang="cs-CZ" sz="2200" dirty="0" smtClean="0"/>
              <a:t> </a:t>
            </a:r>
            <a:r>
              <a:rPr lang="cs-CZ" sz="2200" dirty="0"/>
              <a:t>– mezinárodní výstava o vytápění, úsporách energií a smysluplném využívání obnovitelných zdrojů, statutární města kraje) </a:t>
            </a:r>
            <a:endParaRPr lang="cs-CZ" sz="2200" dirty="0" smtClean="0"/>
          </a:p>
          <a:p>
            <a:pPr>
              <a:buFontTx/>
              <a:buChar char="-"/>
            </a:pPr>
            <a:r>
              <a:rPr lang="cs-CZ" sz="2200" dirty="0"/>
              <a:t>l</a:t>
            </a:r>
            <a:r>
              <a:rPr lang="cs-CZ" sz="2200" dirty="0" smtClean="0"/>
              <a:t>etáky</a:t>
            </a:r>
          </a:p>
          <a:p>
            <a:pPr>
              <a:buFontTx/>
              <a:buChar char="-"/>
            </a:pPr>
            <a:r>
              <a:rPr lang="cs-CZ" sz="2200" dirty="0" smtClean="0"/>
              <a:t>webová kalkulačka, </a:t>
            </a:r>
            <a:r>
              <a:rPr lang="cs-CZ" sz="2200" dirty="0"/>
              <a:t>která umožní informativní výpočet výše dotace dle zadaných údajů a výpočet úspory nákladů na vytápění po výměně zdroje vytápění </a:t>
            </a:r>
            <a:r>
              <a:rPr lang="cs-CZ" sz="2200" dirty="0" smtClean="0"/>
              <a:t>(bude dostupná na www.lokalni-topeniste.cz)</a:t>
            </a:r>
          </a:p>
          <a:p>
            <a:pPr marL="0" indent="0">
              <a:buNone/>
            </a:pP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58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Webové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000" dirty="0" smtClean="0"/>
              <a:t>Krajské stránky s informacemi ke kotlíkovým dotacím:</a:t>
            </a:r>
          </a:p>
          <a:p>
            <a:pPr marL="0" indent="0">
              <a:buNone/>
            </a:pPr>
            <a:r>
              <a:rPr lang="cs-CZ" sz="2000" b="1" dirty="0" smtClean="0">
                <a:hlinkClick r:id="rId2"/>
              </a:rPr>
              <a:t>www.lokalni-topeniste.cz</a:t>
            </a:r>
            <a:endParaRPr lang="cs-CZ" sz="2000" b="1" dirty="0" smtClean="0"/>
          </a:p>
          <a:p>
            <a:pPr>
              <a:buFontTx/>
              <a:buChar char="-"/>
            </a:pPr>
            <a:r>
              <a:rPr lang="cs-CZ" sz="2000" dirty="0" smtClean="0"/>
              <a:t>Základní informace (forma a způsob financování, uznatelnost nákladů)</a:t>
            </a:r>
          </a:p>
          <a:p>
            <a:pPr>
              <a:buFontTx/>
              <a:buChar char="-"/>
            </a:pPr>
            <a:r>
              <a:rPr lang="cs-CZ" sz="2000" dirty="0" smtClean="0"/>
              <a:t>Požadavky na dokumentaci (důležité pro zpětnou uznatelnost k 15.7.)</a:t>
            </a:r>
          </a:p>
          <a:p>
            <a:pPr>
              <a:buFontTx/>
              <a:buChar char="-"/>
            </a:pPr>
            <a:r>
              <a:rPr lang="cs-CZ" sz="2000" dirty="0" smtClean="0"/>
              <a:t>Důležité odkazy</a:t>
            </a:r>
          </a:p>
          <a:p>
            <a:pPr>
              <a:buFontTx/>
              <a:buChar char="-"/>
            </a:pPr>
            <a:r>
              <a:rPr lang="cs-CZ" sz="2000" dirty="0" smtClean="0"/>
              <a:t>Aktuality</a:t>
            </a:r>
          </a:p>
          <a:p>
            <a:pPr>
              <a:buFontTx/>
              <a:buChar char="-"/>
            </a:pPr>
            <a:r>
              <a:rPr lang="cs-CZ" sz="2000" dirty="0" smtClean="0"/>
              <a:t>Budou doplněny dokumenty ke stažení (doklad o likvidaci, seznam podporovaných prioritních území, seznam spolufinancujících obcí, po vyhlášení také výzva a žádost)</a:t>
            </a:r>
          </a:p>
          <a:p>
            <a:pPr marL="0" indent="0">
              <a:buNone/>
            </a:pPr>
            <a:r>
              <a:rPr lang="cs-CZ" sz="2000" b="1" dirty="0" smtClean="0">
                <a:hlinkClick r:id="rId3"/>
              </a:rPr>
              <a:t>www.sfzp.cz</a:t>
            </a:r>
            <a:endParaRPr lang="cs-CZ" sz="2000" b="1" dirty="0" smtClean="0"/>
          </a:p>
          <a:p>
            <a:pPr>
              <a:buFontTx/>
              <a:buChar char="-"/>
            </a:pPr>
            <a:r>
              <a:rPr lang="cs-CZ" sz="2000" dirty="0" smtClean="0"/>
              <a:t>Seznam registrovaných výrobků (tj. Seznam podporovaných výrobků a technologií)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3881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Odkaz na seznam energetických specialistů vedený MPO:</a:t>
            </a:r>
          </a:p>
          <a:p>
            <a:pPr marL="0" indent="0">
              <a:buNone/>
            </a:pPr>
            <a:r>
              <a:rPr lang="cs-CZ" sz="2000" b="1" dirty="0" smtClean="0">
                <a:hlinkClick r:id="rId2"/>
              </a:rPr>
              <a:t>http</a:t>
            </a:r>
            <a:r>
              <a:rPr lang="cs-CZ" sz="2000" b="1" dirty="0">
                <a:hlinkClick r:id="rId2"/>
              </a:rPr>
              <a:t>://</a:t>
            </a:r>
            <a:r>
              <a:rPr lang="cs-CZ" sz="2000" b="1" dirty="0" smtClean="0">
                <a:hlinkClick r:id="rId2"/>
              </a:rPr>
              <a:t>www.mpo-enex.cz/experti/ExpertList.aspx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(pro potvrzení „mikro </a:t>
            </a:r>
            <a:r>
              <a:rPr lang="cs-CZ" sz="2000" dirty="0"/>
              <a:t>energetických </a:t>
            </a:r>
            <a:r>
              <a:rPr lang="cs-CZ" sz="2000" dirty="0" smtClean="0"/>
              <a:t>opatření“ požadován druh oprávnění: energetický audit a energetická certifikace budov)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8600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8" y="1084519"/>
            <a:ext cx="6900531" cy="556401"/>
          </a:xfrm>
        </p:spPr>
        <p:txBody>
          <a:bodyPr/>
          <a:lstStyle/>
          <a:p>
            <a:pPr algn="l"/>
            <a:r>
              <a:rPr lang="cs-CZ" dirty="0" smtClean="0"/>
              <a:t>Konzultační činnost na ORP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byla nabídnuta možnost konzultací pracovníky KÚ MSK v </a:t>
            </a:r>
            <a:r>
              <a:rPr lang="cs-CZ" sz="2000" dirty="0"/>
              <a:t>ORP </a:t>
            </a:r>
            <a:r>
              <a:rPr lang="cs-CZ" sz="2000" dirty="0" smtClean="0"/>
              <a:t>(konzultace pro občany, semináře, poradenství v době vyhlášení výzvy)</a:t>
            </a:r>
          </a:p>
          <a:p>
            <a:pPr>
              <a:buFontTx/>
              <a:buChar char="-"/>
            </a:pPr>
            <a:r>
              <a:rPr lang="cs-CZ" sz="2000" dirty="0" smtClean="0"/>
              <a:t>18. a 25. 11. 2015 od 10:00 do 17:00 hod magistrát Opava (4 pracovníci)</a:t>
            </a:r>
          </a:p>
          <a:p>
            <a:pPr>
              <a:buFontTx/>
              <a:buChar char="-"/>
            </a:pPr>
            <a:r>
              <a:rPr lang="cs-CZ" sz="2000" dirty="0" smtClean="0"/>
              <a:t>V případě zájmu kontaktujte Mgr. Hochmanová (595 622 994, lucie.hochmanova@msk.cz)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2885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Zapojení měst a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000" dirty="0" smtClean="0"/>
              <a:t>Informační kampaň k programu a výzvám (místní noviny, rozhlas, televize, informační tabule, distribuce letáků)</a:t>
            </a:r>
          </a:p>
          <a:p>
            <a:pPr>
              <a:buFontTx/>
              <a:buChar char="-"/>
            </a:pPr>
            <a:r>
              <a:rPr lang="cs-CZ" sz="2000" dirty="0" smtClean="0"/>
              <a:t>Konzultační činnost pro občany (v ORP pracovníky KÚ MSK, při větším zájmu v obcích pracovníky KÚ/pracovníkem v obci)</a:t>
            </a:r>
          </a:p>
          <a:p>
            <a:pPr>
              <a:buFontTx/>
              <a:buChar char="-"/>
            </a:pPr>
            <a:r>
              <a:rPr lang="cs-CZ" sz="2000" dirty="0" smtClean="0"/>
              <a:t>Poradenství před podáním Žádosti (formální a věcná správnost žádosti, kontrola úplnosti a správnosti údajů)</a:t>
            </a:r>
          </a:p>
          <a:p>
            <a:pPr>
              <a:buFontTx/>
              <a:buChar char="-"/>
            </a:pPr>
            <a:r>
              <a:rPr lang="cs-CZ" sz="2000" dirty="0" smtClean="0"/>
              <a:t>V případě zájmu seminář pro kontaktní pracovníky měst a obcí (proškolení pracovníků, pro podávání informací a poradenskou činnost občanům v obci/městě)</a:t>
            </a:r>
          </a:p>
          <a:p>
            <a:pPr>
              <a:buFontTx/>
              <a:buChar char="-"/>
            </a:pPr>
            <a:r>
              <a:rPr lang="cs-CZ" sz="2000" dirty="0" smtClean="0"/>
              <a:t>Spolupráce při sbírání a vyhodnocení dat pro následující výzvy (absorpční kapacita, problémy a jejích řešení pro další kola výzvy, návrhy pro zjednodušení administrativy)</a:t>
            </a:r>
          </a:p>
          <a:p>
            <a:pPr>
              <a:buFontTx/>
              <a:buChar char="-"/>
            </a:pPr>
            <a:r>
              <a:rPr lang="cs-CZ" sz="2000" dirty="0" smtClean="0"/>
              <a:t>Finanční zapojení (spolufinancování)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2949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9" y="914398"/>
            <a:ext cx="4837814" cy="556401"/>
          </a:xfrm>
        </p:spPr>
        <p:txBody>
          <a:bodyPr/>
          <a:lstStyle/>
          <a:p>
            <a:pPr algn="l"/>
            <a:r>
              <a:rPr lang="cs-CZ" sz="2800" dirty="0" smtClean="0"/>
              <a:t>Předmět podpory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833" y="1499191"/>
            <a:ext cx="8229600" cy="4361158"/>
          </a:xfrm>
        </p:spPr>
        <p:txBody>
          <a:bodyPr>
            <a:normAutofit fontScale="70000" lnSpcReduction="20000"/>
          </a:bodyPr>
          <a:lstStyle/>
          <a:p>
            <a:pPr marL="0" indent="0">
              <a:buClr>
                <a:srgbClr val="33CC33"/>
              </a:buClr>
              <a:buFontTx/>
              <a:buNone/>
              <a:defRPr/>
            </a:pPr>
            <a:r>
              <a:rPr lang="cs-CZ" sz="2800" dirty="0" smtClean="0">
                <a:solidFill>
                  <a:srgbClr val="1F5B9D"/>
                </a:solidFill>
                <a:cs typeface="Arial" pitchFamily="34" charset="0"/>
              </a:rPr>
              <a:t>Výměna zdroje tepla na pevná paliva v rodinném domě za:</a:t>
            </a:r>
            <a:endParaRPr lang="cs-CZ" sz="2800" dirty="0">
              <a:solidFill>
                <a:srgbClr val="1F5B9D"/>
              </a:solidFill>
              <a:cs typeface="Arial" pitchFamily="34" charset="0"/>
            </a:endParaRPr>
          </a:p>
          <a:p>
            <a:pPr lvl="0"/>
            <a:r>
              <a:rPr lang="cs-CZ" sz="2400" dirty="0" smtClean="0"/>
              <a:t>kotel </a:t>
            </a:r>
            <a:r>
              <a:rPr lang="cs-CZ" sz="2400" dirty="0"/>
              <a:t>na pevná paliva </a:t>
            </a:r>
            <a:r>
              <a:rPr lang="cs-CZ" sz="2400" dirty="0" smtClean="0"/>
              <a:t>emisní třídy 5+,</a:t>
            </a:r>
            <a:endParaRPr lang="cs-CZ" sz="2400" dirty="0"/>
          </a:p>
          <a:p>
            <a:pPr lvl="0"/>
            <a:r>
              <a:rPr lang="cs-CZ" sz="2400" dirty="0"/>
              <a:t>p</a:t>
            </a:r>
            <a:r>
              <a:rPr lang="cs-CZ" sz="2400" dirty="0" smtClean="0"/>
              <a:t>lynový kondenzační kotel,</a:t>
            </a:r>
            <a:endParaRPr lang="cs-CZ" sz="2400" dirty="0"/>
          </a:p>
          <a:p>
            <a:pPr lvl="0"/>
            <a:r>
              <a:rPr lang="cs-CZ" sz="2400" dirty="0" smtClean="0"/>
              <a:t>tepelné čerpadlo,</a:t>
            </a:r>
            <a:endParaRPr lang="cs-CZ" sz="2400" dirty="0"/>
          </a:p>
          <a:p>
            <a:pPr>
              <a:spcAft>
                <a:spcPts val="600"/>
              </a:spcAft>
            </a:pPr>
            <a:r>
              <a:rPr lang="cs-CZ" sz="2400" dirty="0" smtClean="0"/>
              <a:t>instalace solárně-termických soustav pro přitápění nebo přípravu teplé vody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 smtClean="0">
                <a:cs typeface="Arial" pitchFamily="34" charset="0"/>
              </a:rPr>
              <a:t>Podpora se bude týkat pouze zdrojů vytápění zapsaných v seznamu podporovaných výrobků (veden SFŽP).</a:t>
            </a:r>
            <a:endParaRPr lang="cs-CZ" sz="2600" dirty="0">
              <a:cs typeface="Arial" pitchFamily="34" charset="0"/>
            </a:endParaRPr>
          </a:p>
          <a:p>
            <a:pPr marL="0" indent="0" algn="just">
              <a:buClr>
                <a:srgbClr val="33CC33"/>
              </a:buClr>
              <a:buFontTx/>
              <a:buNone/>
              <a:defRPr/>
            </a:pPr>
            <a:r>
              <a:rPr lang="cs-CZ" sz="2800" dirty="0" smtClean="0">
                <a:solidFill>
                  <a:srgbClr val="1F5B9D"/>
                </a:solidFill>
                <a:cs typeface="Arial" pitchFamily="34" charset="0"/>
              </a:rPr>
              <a:t>Výměna zdroje tepla musí být doprovázena „mikro“ energetickými opatřeními</a:t>
            </a:r>
          </a:p>
          <a:p>
            <a:pPr marL="0" indent="0" algn="just">
              <a:buClr>
                <a:schemeClr val="tx1"/>
              </a:buClr>
              <a:buNone/>
              <a:defRPr/>
            </a:pPr>
            <a:r>
              <a:rPr lang="cs-CZ" sz="2300" dirty="0" smtClean="0">
                <a:cs typeface="Arial" pitchFamily="34" charset="0"/>
              </a:rPr>
              <a:t>Výjimky:</a:t>
            </a:r>
          </a:p>
          <a:p>
            <a:pPr algn="just">
              <a:buClr>
                <a:schemeClr val="tx1"/>
              </a:buClr>
              <a:defRPr/>
            </a:pPr>
            <a:r>
              <a:rPr lang="cs-CZ" sz="2300" dirty="0" smtClean="0">
                <a:cs typeface="Arial" pitchFamily="34" charset="0"/>
              </a:rPr>
              <a:t>u objektů, kde došlo ke snížení energetické náročnosti v minulosti (budova v klasifikační třídě energetické náročnosti „C“ a lepší)</a:t>
            </a:r>
          </a:p>
          <a:p>
            <a:pPr algn="just">
              <a:spcAft>
                <a:spcPts val="600"/>
              </a:spcAft>
              <a:buClr>
                <a:schemeClr val="tx1"/>
              </a:buClr>
              <a:defRPr/>
            </a:pPr>
            <a:r>
              <a:rPr lang="cs-CZ" sz="2300" dirty="0" smtClean="0">
                <a:cs typeface="Arial" pitchFamily="34" charset="0"/>
              </a:rPr>
              <a:t>je současně podána žádost v programu Nová zelená úsporám</a:t>
            </a:r>
            <a:endParaRPr lang="cs-CZ" sz="2300" dirty="0"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1F5B9D"/>
                </a:solidFill>
              </a:rPr>
              <a:t>Ve všech případech musí dojít k </a:t>
            </a:r>
            <a:r>
              <a:rPr lang="cs-CZ" sz="2800" b="1" dirty="0" smtClean="0">
                <a:solidFill>
                  <a:srgbClr val="1F5B9D"/>
                </a:solidFill>
              </a:rPr>
              <a:t>likvidaci původního nevyhovujícího kotle</a:t>
            </a:r>
            <a:r>
              <a:rPr lang="cs-CZ" sz="2800" dirty="0" smtClean="0">
                <a:solidFill>
                  <a:srgbClr val="1F5B9D"/>
                </a:solidFill>
              </a:rPr>
              <a:t> na tuhá paliva. </a:t>
            </a:r>
            <a:endParaRPr lang="cs-CZ" sz="2800" dirty="0">
              <a:solidFill>
                <a:srgbClr val="1F5B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88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r>
              <a:rPr lang="cs-CZ" sz="2000" u="sng" dirty="0" smtClean="0"/>
              <a:t>Obecné kontakty na pracovníky „kotlíkových dotací“ z KÚ MSK: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Kontaktní telefon – „kotlíková linka“: </a:t>
            </a:r>
            <a:r>
              <a:rPr lang="cs-CZ" sz="2000" b="1" dirty="0" smtClean="0"/>
              <a:t>595 </a:t>
            </a:r>
            <a:r>
              <a:rPr lang="cs-CZ" sz="2000" b="1" dirty="0"/>
              <a:t>622 355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E-mail</a:t>
            </a:r>
            <a:r>
              <a:rPr lang="cs-CZ" sz="2000" dirty="0"/>
              <a:t>: </a:t>
            </a:r>
            <a:r>
              <a:rPr lang="cs-CZ" sz="2000" dirty="0" smtClean="0">
                <a:hlinkClick r:id="rId2"/>
              </a:rPr>
              <a:t>kotliky@msk.cz</a:t>
            </a: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0147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903766"/>
            <a:ext cx="5603358" cy="556401"/>
          </a:xfrm>
        </p:spPr>
        <p:txBody>
          <a:bodyPr/>
          <a:lstStyle/>
          <a:p>
            <a:pPr algn="l"/>
            <a:r>
              <a:rPr lang="cs-CZ" sz="2800" dirty="0" smtClean="0"/>
              <a:t>„Mikro“ energetická opatření</a:t>
            </a:r>
            <a:endParaRPr lang="cs-CZ" sz="2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687194"/>
              </p:ext>
            </p:extLst>
          </p:nvPr>
        </p:nvGraphicFramePr>
        <p:xfrm>
          <a:off x="637953" y="1435394"/>
          <a:ext cx="7676707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5094"/>
                <a:gridCol w="6701613"/>
              </a:tblGrid>
              <a:tr h="6650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Číslo opatření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Typ opatření</a:t>
                      </a:r>
                    </a:p>
                  </a:txBody>
                  <a:tcPr marL="68580" marR="68580" marT="0" marB="0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Zateplení střechy nebo půdních prostor</a:t>
                      </a:r>
                    </a:p>
                  </a:txBody>
                  <a:tcPr marL="68580" marR="68580" marT="0" marB="0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Zateplení stropu sklepních prostor nebo podlahy</a:t>
                      </a:r>
                    </a:p>
                  </a:txBody>
                  <a:tcPr marL="68580" marR="68580" marT="0" marB="0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Dílčí zateplení dalších konstrukcí (např. severní fasáda apod.)</a:t>
                      </a:r>
                    </a:p>
                  </a:txBody>
                  <a:tcPr marL="68580" marR="68580" marT="0" marB="0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Oprava fasády, např. prasklin a dalších poruch fasády – eliminace tepelných mostů</a:t>
                      </a:r>
                    </a:p>
                  </a:txBody>
                  <a:tcPr marL="68580" marR="68580" marT="0" marB="0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Oddělení vytápěného prostoru rodinného domu od venkovního (např. zádveří)</a:t>
                      </a:r>
                    </a:p>
                  </a:txBody>
                  <a:tcPr marL="68580" marR="68580" marT="0" marB="0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Dílčí výměna oken</a:t>
                      </a:r>
                    </a:p>
                  </a:txBody>
                  <a:tcPr marL="68580" marR="68580" marT="0" marB="0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Výměna vstupních a balkonových dveří</a:t>
                      </a:r>
                    </a:p>
                  </a:txBody>
                  <a:tcPr marL="68580" marR="68580" marT="0" marB="0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Instalace těsnění oken a dveří, dodatečná montáž prahů vstupních dveří</a:t>
                      </a:r>
                    </a:p>
                  </a:txBody>
                  <a:tcPr marL="68580" marR="68580" marT="0" marB="0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Výměna zasklení starších oken za izolační dvojskla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584791" y="5199321"/>
            <a:ext cx="8112642" cy="661028"/>
          </a:xfrm>
        </p:spPr>
        <p:txBody>
          <a:bodyPr>
            <a:normAutofit/>
          </a:bodyPr>
          <a:lstStyle/>
          <a:p>
            <a:pPr marL="0" indent="0">
              <a:buClr>
                <a:srgbClr val="33CC33"/>
              </a:buClr>
              <a:buFontTx/>
              <a:buNone/>
              <a:defRPr/>
            </a:pPr>
            <a:r>
              <a:rPr lang="cs-CZ" sz="1400" dirty="0" smtClean="0"/>
              <a:t>Typ opatření bude žadatel volit v rámci své žádosti, vhodnost vybraného opatření potvrzuje energetický specialista (seznam specialistů vede Ministerstvo průmyslu a obchodu).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828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8" y="1084519"/>
            <a:ext cx="5677787" cy="556401"/>
          </a:xfrm>
        </p:spPr>
        <p:txBody>
          <a:bodyPr/>
          <a:lstStyle/>
          <a:p>
            <a:r>
              <a:rPr lang="cs-CZ" sz="2800" dirty="0" smtClean="0"/>
              <a:t>Předmětem podpory </a:t>
            </a:r>
            <a:r>
              <a:rPr lang="cs-CZ" sz="2800" b="1" dirty="0" smtClean="0"/>
              <a:t>nebude</a:t>
            </a:r>
            <a:r>
              <a:rPr lang="cs-CZ" sz="2800" dirty="0" smtClean="0"/>
              <a:t>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dirty="0"/>
              <a:t>Výměna stávajícího starého plynového </a:t>
            </a:r>
            <a:r>
              <a:rPr lang="cs-CZ" sz="2000" dirty="0" smtClean="0"/>
              <a:t>kotle za nový kondenzační plynový kotel (vždy musí </a:t>
            </a:r>
            <a:r>
              <a:rPr lang="cs-CZ" sz="2000" dirty="0"/>
              <a:t>dojít k výměně starého kotle na tuhá paliva s ručním přikládáním)</a:t>
            </a:r>
          </a:p>
          <a:p>
            <a:pPr lvl="0"/>
            <a:r>
              <a:rPr lang="cs-CZ" sz="2000" dirty="0"/>
              <a:t>Výměna stávajících kamen </a:t>
            </a:r>
          </a:p>
          <a:p>
            <a:pPr lvl="0"/>
            <a:r>
              <a:rPr lang="cs-CZ" sz="2000" dirty="0"/>
              <a:t>Výměna stávajícího kotle s automatickým přikládáním paliva</a:t>
            </a:r>
          </a:p>
          <a:p>
            <a:pPr lvl="0"/>
            <a:r>
              <a:rPr lang="cs-CZ" sz="2000" dirty="0"/>
              <a:t>Výměna kotle spalujícího výhradně biomasu za kotel spalující uhlí, ani za kotel spalující uhlí a biomasu</a:t>
            </a:r>
          </a:p>
          <a:p>
            <a:r>
              <a:rPr lang="cs-CZ" sz="2000" dirty="0"/>
              <a:t>Výměna stávajícího kotle, který byl podpořen z programu Zelená úsporám, Nová zelená úsporám a společných programů na výměnu kotlů realizovaných MŽP a krajem</a:t>
            </a:r>
          </a:p>
        </p:txBody>
      </p:sp>
    </p:spTree>
    <p:extLst>
      <p:ext uri="{BB962C8B-B14F-4D97-AF65-F5344CB8AC3E}">
        <p14:creationId xmlns:p14="http://schemas.microsoft.com/office/powerpoint/2010/main" val="119676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8" y="1084519"/>
            <a:ext cx="5869173" cy="556401"/>
          </a:xfrm>
        </p:spPr>
        <p:txBody>
          <a:bodyPr/>
          <a:lstStyle/>
          <a:p>
            <a:pPr algn="l"/>
            <a:r>
              <a:rPr lang="cs-CZ" sz="2800" dirty="0" smtClean="0"/>
              <a:t>Financování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Výše podpory</a:t>
            </a:r>
            <a:r>
              <a:rPr lang="cs-CZ" b="1" dirty="0" smtClean="0"/>
              <a:t>: </a:t>
            </a:r>
            <a:r>
              <a:rPr lang="cs-CZ" dirty="0" smtClean="0"/>
              <a:t>závisí na typu nového kotle a území, na němž dochází k výměně</a:t>
            </a:r>
            <a:endParaRPr lang="cs-CZ" dirty="0"/>
          </a:p>
          <a:p>
            <a:pPr marL="0" lvl="0" indent="0">
              <a:buNone/>
            </a:pPr>
            <a:endParaRPr lang="cs-CZ" b="1" dirty="0" smtClean="0"/>
          </a:p>
          <a:p>
            <a:r>
              <a:rPr lang="cs-CZ" b="1" dirty="0" smtClean="0"/>
              <a:t>70 </a:t>
            </a:r>
            <a:r>
              <a:rPr lang="cs-CZ" b="1" dirty="0"/>
              <a:t>% způsobilých výdajů</a:t>
            </a:r>
            <a:r>
              <a:rPr lang="cs-CZ" dirty="0"/>
              <a:t> </a:t>
            </a:r>
            <a:r>
              <a:rPr lang="cs-CZ" dirty="0" smtClean="0"/>
              <a:t>v</a:t>
            </a:r>
            <a:r>
              <a:rPr lang="cs-CZ" dirty="0"/>
              <a:t> případě </a:t>
            </a:r>
            <a:r>
              <a:rPr lang="cs-CZ" dirty="0" smtClean="0"/>
              <a:t>kotle </a:t>
            </a:r>
            <a:r>
              <a:rPr lang="cs-CZ" dirty="0"/>
              <a:t>spalujícího pouze </a:t>
            </a:r>
            <a:r>
              <a:rPr lang="cs-CZ" dirty="0" smtClean="0"/>
              <a:t>uhlí</a:t>
            </a:r>
          </a:p>
          <a:p>
            <a:r>
              <a:rPr lang="cs-CZ" b="1" dirty="0" smtClean="0"/>
              <a:t>75 </a:t>
            </a:r>
            <a:r>
              <a:rPr lang="cs-CZ" b="1" dirty="0"/>
              <a:t>% způsobilých </a:t>
            </a:r>
            <a:r>
              <a:rPr lang="cs-CZ" b="1" dirty="0" smtClean="0"/>
              <a:t>výdajů </a:t>
            </a:r>
            <a:r>
              <a:rPr lang="cs-CZ" dirty="0" smtClean="0"/>
              <a:t>v případě kombinovaného </a:t>
            </a:r>
            <a:r>
              <a:rPr lang="cs-CZ" dirty="0"/>
              <a:t>kotle (uhlí + biomasa) nebo plynového kondenzačního </a:t>
            </a:r>
            <a:r>
              <a:rPr lang="cs-CZ" dirty="0" smtClean="0"/>
              <a:t>kotle</a:t>
            </a:r>
          </a:p>
          <a:p>
            <a:r>
              <a:rPr lang="cs-CZ" b="1" dirty="0" smtClean="0"/>
              <a:t>80 </a:t>
            </a:r>
            <a:r>
              <a:rPr lang="cs-CZ" b="1" dirty="0"/>
              <a:t>% způsobilých výdajů </a:t>
            </a:r>
            <a:r>
              <a:rPr lang="cs-CZ" dirty="0" smtClean="0"/>
              <a:t>v</a:t>
            </a:r>
            <a:r>
              <a:rPr lang="cs-CZ" dirty="0"/>
              <a:t> </a:t>
            </a:r>
            <a:r>
              <a:rPr lang="cs-CZ" dirty="0" smtClean="0"/>
              <a:t>případě tepelného čerpadla nebo kotle </a:t>
            </a:r>
            <a:r>
              <a:rPr lang="cs-CZ" dirty="0"/>
              <a:t>na </a:t>
            </a:r>
            <a:r>
              <a:rPr lang="cs-CZ" dirty="0" smtClean="0"/>
              <a:t>biomasu (obnovitelné zdroje energie)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Podpora může být o </a:t>
            </a:r>
            <a:r>
              <a:rPr lang="cs-CZ" b="1" dirty="0"/>
              <a:t>5 % navýšena</a:t>
            </a:r>
            <a:r>
              <a:rPr lang="cs-CZ" dirty="0"/>
              <a:t> v případě, že je výměna kotle realizována v obci, která byla Střednědobou strategií (do roku 2020) zlepšení kvality ovzduší v ČR označena jako prioritní </a:t>
            </a:r>
            <a:r>
              <a:rPr lang="cs-CZ" dirty="0" smtClean="0"/>
              <a:t>území (seznam obcí viz dále)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Podpora </a:t>
            </a:r>
            <a:r>
              <a:rPr lang="cs-CZ" dirty="0"/>
              <a:t>bude u každého projektu fyzické osoby </a:t>
            </a:r>
            <a:r>
              <a:rPr lang="cs-CZ" b="1" dirty="0"/>
              <a:t>navýšena o 5 %</a:t>
            </a:r>
            <a:r>
              <a:rPr lang="cs-CZ" dirty="0"/>
              <a:t> z vlastních prostředků Moravskoslezského </a:t>
            </a:r>
            <a:r>
              <a:rPr lang="cs-CZ" dirty="0" smtClean="0"/>
              <a:t>kraje (v případě schválení v ZK).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Podpora </a:t>
            </a:r>
            <a:r>
              <a:rPr lang="cs-CZ" dirty="0"/>
              <a:t>může být </a:t>
            </a:r>
            <a:r>
              <a:rPr lang="cs-CZ" b="1" dirty="0"/>
              <a:t>dále navýšena</a:t>
            </a:r>
            <a:r>
              <a:rPr lang="cs-CZ" dirty="0"/>
              <a:t> v případě, že příslušná obec, na jejímž území dojde k výměně zdroje vytápění, schválila navýšení podpory o další procenta nebo pevnou částku</a:t>
            </a:r>
            <a:r>
              <a:rPr lang="cs-CZ" dirty="0" smtClean="0"/>
              <a:t>. Seznam takovýchto obcí bude součástí vyhlášené výzvy.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06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22205"/>
            <a:ext cx="8229600" cy="3340431"/>
          </a:xfrm>
        </p:spPr>
        <p:txBody>
          <a:bodyPr>
            <a:normAutofit/>
          </a:bodyPr>
          <a:lstStyle/>
          <a:p>
            <a:pPr algn="just"/>
            <a:r>
              <a:rPr lang="cs-CZ" sz="1800" dirty="0" smtClean="0"/>
              <a:t>Výše </a:t>
            </a:r>
            <a:r>
              <a:rPr lang="cs-CZ" sz="1800" dirty="0"/>
              <a:t>podpory se aplikuje na vynaložené způsobilé výdaje. </a:t>
            </a:r>
            <a:r>
              <a:rPr lang="cs-CZ" sz="1800" b="1" dirty="0"/>
              <a:t>Maximální výše způsobilých výdajů projektu fyzické osoby činí 150.000 Kč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Výdaje na </a:t>
            </a:r>
            <a:r>
              <a:rPr lang="cs-CZ" sz="1800" dirty="0"/>
              <a:t>„mikro“ energetická opatření mohou tvořit </a:t>
            </a:r>
            <a:r>
              <a:rPr lang="cs-CZ" sz="1800" dirty="0" smtClean="0"/>
              <a:t>max. </a:t>
            </a:r>
            <a:r>
              <a:rPr lang="cs-CZ" sz="1800" b="1" dirty="0" smtClean="0"/>
              <a:t>20.000 Kč        </a:t>
            </a:r>
            <a:r>
              <a:rPr lang="cs-CZ" sz="1800" dirty="0" smtClean="0"/>
              <a:t>(z maximálně </a:t>
            </a:r>
            <a:r>
              <a:rPr lang="cs-CZ" sz="1800" dirty="0"/>
              <a:t>možných 150.000 Kč).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r>
              <a:rPr lang="cs-CZ" sz="1800" dirty="0" smtClean="0"/>
              <a:t>Podpora </a:t>
            </a:r>
            <a:r>
              <a:rPr lang="cs-CZ" sz="1800" dirty="0"/>
              <a:t>bude vyplacena formou ex-post platby, tj. po předložení dokladů o úhradě všech způsobilých výdajů příjemcem podpory v rámci závěrečného vyúčtování dotace. 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1628" y="1105785"/>
            <a:ext cx="4837814" cy="556401"/>
          </a:xfrm>
        </p:spPr>
        <p:txBody>
          <a:bodyPr/>
          <a:lstStyle/>
          <a:p>
            <a:pPr algn="l"/>
            <a:r>
              <a:rPr lang="cs-CZ" sz="2800" dirty="0" smtClean="0"/>
              <a:t>Limity a forma plateb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131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/>
              <a:t>Způsobilé výdaje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algn="just" fontAlgn="base">
              <a:spcAft>
                <a:spcPts val="600"/>
              </a:spcAft>
            </a:pPr>
            <a:r>
              <a:rPr lang="cs-CZ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stavební 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práce, dodávky a služby spojené </a:t>
            </a:r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s realizací kotle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, tepelného čerpadla, solární termické soustavy,</a:t>
            </a:r>
          </a:p>
          <a:p>
            <a:pPr lvl="0" algn="just" fontAlgn="base">
              <a:spcAft>
                <a:spcPts val="600"/>
              </a:spcAft>
            </a:pP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stavební práce, dodávky a služby související </a:t>
            </a:r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s realizací 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nové </a:t>
            </a:r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otopné soustavy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nebo úpravou stávající otopné soustavy, včetně dodávky a instalace akumulační nádoby, pokud je toto doporučeno </a:t>
            </a:r>
            <a:r>
              <a:rPr lang="cs-CZ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projektem; vždy 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v návaznosti na realizaci nového zdroje tepla pro vytápění,</a:t>
            </a:r>
          </a:p>
          <a:p>
            <a:pPr lvl="0" algn="just" fontAlgn="base">
              <a:spcAft>
                <a:spcPts val="600"/>
              </a:spcAft>
            </a:pP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náklady na </a:t>
            </a:r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zkoušky nebo testy 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související s uváděním majetku do stavu způsobilého k užívání a k prokázání splnění technických parametrů, ovšem pouze v období do kolaudace (uvedení do trvalého provozu),</a:t>
            </a:r>
          </a:p>
          <a:p>
            <a:pPr lvl="0" algn="just" fontAlgn="base">
              <a:spcAft>
                <a:spcPts val="600"/>
              </a:spcAft>
            </a:pP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náklady na pořízení </a:t>
            </a:r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Průkazu energetické náročnosti </a:t>
            </a:r>
            <a:r>
              <a:rPr lang="cs-CZ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budovy</a:t>
            </a:r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(předkládá se pouze v případě </a:t>
            </a:r>
            <a:r>
              <a:rPr lang="cs-CZ" dirty="0" err="1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nerealizace</a:t>
            </a:r>
            <a:r>
              <a:rPr lang="cs-CZ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„mikro“ energetického opatření, výsledkem musí být třída „C“ nebo lepší),</a:t>
            </a:r>
            <a:endParaRPr lang="cs-CZ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lvl="0" algn="just" fontAlgn="base"/>
            <a:r>
              <a:rPr lang="cs-CZ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stavební práce, dodávky a služby spojené s povinnou </a:t>
            </a:r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realizací „mikro“ energetických opatření </a:t>
            </a:r>
            <a:r>
              <a:rPr lang="cs-CZ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(lze provádět i svépomocí – v tomto případě je způsobilým výdajem pouze materiál).</a:t>
            </a:r>
            <a:endParaRPr lang="cs-CZ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51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439622"/>
              </p:ext>
            </p:extLst>
          </p:nvPr>
        </p:nvGraphicFramePr>
        <p:xfrm>
          <a:off x="297711" y="1761122"/>
          <a:ext cx="8506047" cy="409741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33378"/>
                <a:gridCol w="7272669"/>
              </a:tblGrid>
              <a:tr h="205401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ORP</a:t>
                      </a:r>
                      <a:endParaRPr lang="cs-CZ" sz="9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1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Název obce</a:t>
                      </a:r>
                      <a:endParaRPr lang="cs-CZ" sz="9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36132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Bílovec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Bílovec, Jistebník, Studénka, Velké Albrechtice, Albrechtičky, Bílov, Bítov, Bravantice, Kujavy, Pustějov, Tísek, Slatina</a:t>
                      </a:r>
                    </a:p>
                  </a:txBody>
                  <a:tcPr marL="44450" marR="44450" marT="0" marB="0" anchor="b"/>
                </a:tc>
              </a:tr>
              <a:tr h="242314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Bohumín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Bohumín, Dolní Lutyně, Rychvald</a:t>
                      </a:r>
                    </a:p>
                  </a:txBody>
                  <a:tcPr marL="44450" marR="44450" marT="0" marB="0" anchor="b"/>
                </a:tc>
              </a:tr>
              <a:tr h="237455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Bruntál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Bruntál, Horní Benešov, Vrbno pod Pradědem</a:t>
                      </a:r>
                    </a:p>
                  </a:txBody>
                  <a:tcPr marL="44450" marR="44450" marT="0" marB="0" anchor="b"/>
                </a:tc>
              </a:tr>
              <a:tr h="226149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Český Těšín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Český Těšín, Chotěbuz</a:t>
                      </a:r>
                    </a:p>
                  </a:txBody>
                  <a:tcPr marL="44450" marR="44450" marT="0" marB="0" anchor="b"/>
                </a:tc>
              </a:tr>
              <a:tr h="388975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Frenštát pod Radhoštěm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Frenštát pod Radhoštěm, Lichnov, Tichá, Trojanovice, Veřovice, Bordovice</a:t>
                      </a:r>
                    </a:p>
                  </a:txBody>
                  <a:tcPr marL="44450" marR="44450" marT="0" marB="0" anchor="b"/>
                </a:tc>
              </a:tr>
              <a:tr h="872264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Frýdek-Místek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Baška, Brušperk, Dobrá, Dobratice, Dolní </a:t>
                      </a:r>
                      <a:r>
                        <a:rPr lang="cs-CZ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Domaslavice</a:t>
                      </a: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Fryčovice, Frýdek-Místek, Hukvaldy, Kozlovice, Krmelín, Lučina, Palkovice, Paskov, Raškovice, Řepiště, Sedliště, Staré Město, Staříč, Sviadnov, Třanovice, Bruzovice, Dolní Tošanovice, Horní </a:t>
                      </a:r>
                      <a:r>
                        <a:rPr lang="cs-CZ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Domaslavice</a:t>
                      </a: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Horní Tošanovice, Kaňovice, Lhotka, Nižní Lhoty, Nošovice, Pazderna, Pražmo, Soběšovice, Vojkovice, </a:t>
                      </a:r>
                      <a:r>
                        <a:rPr lang="cs-CZ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Vyšní</a:t>
                      </a: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Lhoty, Žabeň, Žermanice, Morávka, Krásná</a:t>
                      </a:r>
                    </a:p>
                  </a:txBody>
                  <a:tcPr marL="44450" marR="44450" marT="0" marB="0" anchor="b"/>
                </a:tc>
              </a:tr>
              <a:tr h="436132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Frýdlant nad Ostravicí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Frýdlant nad Ostravicí, Janovice, Kunčice pod Ondřejníkem, Metylovice, Malenovice, Pržno, Pstruží, Čeladná, Ostravice</a:t>
                      </a:r>
                    </a:p>
                  </a:txBody>
                  <a:tcPr marL="44450" marR="44450" marT="0" marB="0" anchor="b"/>
                </a:tc>
              </a:tr>
              <a:tr h="202276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Havířov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Albrechtice, Havířov, Horní Bludovice, Horní Suchá, Těrlicko</a:t>
                      </a:r>
                    </a:p>
                  </a:txBody>
                  <a:tcPr marL="44450" marR="44450" marT="0" marB="0" anchor="b"/>
                </a:tc>
              </a:tr>
              <a:tr h="436132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Hlučín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Bohuslavice, Darkovice, Dolní Benešov, Hať, Hlučín, Kozmice, Ludgeřovice, Markvartovice, Píšť, Šilheřovice, Vřesina, Bělá, Děhylov, Dobroslavice, Závada</a:t>
                      </a:r>
                    </a:p>
                  </a:txBody>
                  <a:tcPr marL="44450" marR="44450" marT="0" marB="0" anchor="b"/>
                </a:tc>
              </a:tr>
              <a:tr h="219699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Jablunkov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Bukovec, Hrádek, Jablunkov, Milíkov, Mosty u Jablunkova, Návsí, Písek, Bocanovice, Písečná, Dolní Lomná</a:t>
                      </a:r>
                    </a:p>
                  </a:txBody>
                  <a:tcPr marL="44450" marR="44450" marT="0" marB="0" anchor="b"/>
                </a:tc>
              </a:tr>
              <a:tr h="194488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Karviná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Dětmarovice, Karviná, Petrovice u Karviné, Stonava</a:t>
                      </a: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372137" y="818705"/>
            <a:ext cx="8452886" cy="556401"/>
          </a:xfrm>
        </p:spPr>
        <p:txBody>
          <a:bodyPr/>
          <a:lstStyle/>
          <a:p>
            <a:pPr algn="l"/>
            <a:r>
              <a:rPr lang="cs-CZ" sz="2800" dirty="0" smtClean="0"/>
              <a:t>Prioritní podporované území – seznam obcí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022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785522"/>
              </p:ext>
            </p:extLst>
          </p:nvPr>
        </p:nvGraphicFramePr>
        <p:xfrm>
          <a:off x="350874" y="1476651"/>
          <a:ext cx="8463517" cy="407354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12113"/>
                <a:gridCol w="7251404"/>
              </a:tblGrid>
              <a:tr h="209074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ORP</a:t>
                      </a:r>
                      <a:endParaRPr lang="cs-C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Název </a:t>
                      </a:r>
                      <a:r>
                        <a:rPr lang="cs-CZ" sz="12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obce</a:t>
                      </a:r>
                      <a:endParaRPr lang="cs-C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209074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Kopřivnice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Kopřivnice, Petřvald, Příbor, Štramberk, Kateřinice, Mošnov, Skotnice, Trnávka, Závišice, Ženklava</a:t>
                      </a:r>
                    </a:p>
                  </a:txBody>
                  <a:tcPr marL="44450" marR="44450" marT="0" marB="0" anchor="b"/>
                </a:tc>
              </a:tr>
              <a:tr h="230954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Kravaře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Bolatice, Chuchelná, Kobeřice, Kravaře, Štěpánkovice, Rohov, Strahovice, Sudice, Třebom</a:t>
                      </a:r>
                    </a:p>
                  </a:txBody>
                  <a:tcPr marL="44450" marR="44450" marT="0" marB="0" anchor="b"/>
                </a:tc>
              </a:tr>
              <a:tr h="239704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Krnov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Krnov, Osoblaha, Bohušov, Hlinka, Rusín, Slezské Pavlovice</a:t>
                      </a:r>
                    </a:p>
                  </a:txBody>
                  <a:tcPr marL="44450" marR="44450" marT="0" marB="0" anchor="b"/>
                </a:tc>
              </a:tr>
              <a:tr h="644240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Nový Jičín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Bartošovice, Hodslavice, Jeseník nad Odrou, Kunín, Libhošť, Mořkov, Nový Jičín, Rybí, Sedlnice, Starý Jičín, Suchdol nad Odrou, Šenov u Nového Jičína, Bernartice nad Odrou, Hladké Životice, Životice u Nového Jičína, Hostašovice</a:t>
                      </a:r>
                    </a:p>
                  </a:txBody>
                  <a:tcPr marL="44450" marR="44450" marT="0" marB="0" anchor="b"/>
                </a:tc>
              </a:tr>
              <a:tr h="209074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Odry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Fulnek, Odry, Jakubčovice nad Odrou, Heřmanice u Oder, Heřmánky, Mankovice, Spálov, Vražné, Vrchy</a:t>
                      </a:r>
                    </a:p>
                  </a:txBody>
                  <a:tcPr marL="44450" marR="44450" marT="0" marB="0" anchor="b"/>
                </a:tc>
              </a:tr>
              <a:tr h="836297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Opava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Háj ve Slezsku, Holasovice, Hrabyně, Hradec nad Moravicí, Chlebičov, Mokré </a:t>
                      </a:r>
                      <a:r>
                        <a:rPr lang="cs-CZ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Lazce</a:t>
                      </a: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Oldřišov, Opava, Otice, Pustá Polom, Štítina, Velké Hoštice, Hněvošice, Chvalíkovice, Kyjovice, Neplachovice, Nové Sedlice, Raduň, Služovice, Těškovice, Vršovice, Branka u Opavy, Brumovice, Dolní Životice, Slavkov, Stěbořice, Budišovice, Hlubočec, Jezdkovice, Litultovice, Mikolajice, Skřipov, Štáblovice, Uhlířov</a:t>
                      </a:r>
                    </a:p>
                  </a:txBody>
                  <a:tcPr marL="44450" marR="44450" marT="0" marB="0" anchor="b"/>
                </a:tc>
              </a:tr>
              <a:tr h="230955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Orlová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Doubrava, Orlová, Petřvald</a:t>
                      </a:r>
                    </a:p>
                  </a:txBody>
                  <a:tcPr marL="44450" marR="44450" marT="0" marB="0" anchor="b"/>
                </a:tc>
              </a:tr>
              <a:tr h="425443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Ostrava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Dolní Lhota, Klimkovice, Ostrava, Stará Ves nad Ondřejnicí, Šenov, Václavovice, Velká Polom, Vratimov, Vřesina, Čavisov, Horní Lhota, Olbramice, Zbyslavice</a:t>
                      </a:r>
                    </a:p>
                  </a:txBody>
                  <a:tcPr marL="44450" marR="44450" marT="0" marB="0" anchor="b"/>
                </a:tc>
              </a:tr>
              <a:tr h="209074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Rýmařov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Rýmařov</a:t>
                      </a:r>
                    </a:p>
                  </a:txBody>
                  <a:tcPr marL="44450" marR="44450" marT="0" marB="0" anchor="b"/>
                </a:tc>
              </a:tr>
              <a:tr h="418149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Třinec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Bystřice, Hnojník, Komorní Lhotka, Nýdek, Ropice, Třinec, Vendryně, Košařiska, Řeka, Smilovice, Střítež, Vělopolí</a:t>
                      </a:r>
                    </a:p>
                  </a:txBody>
                  <a:tcPr marL="44450" marR="44450" marT="0" marB="0" anchor="b"/>
                </a:tc>
              </a:tr>
              <a:tr h="211505">
                <a:tc>
                  <a:txBody>
                    <a:bodyPr/>
                    <a:lstStyle/>
                    <a:p>
                      <a:pPr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Vítkov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cs-C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Vítkov, Březová, Budišov nad Budišovkou, Radkov, Větřkovice</a:t>
                      </a: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_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1450</Words>
  <Application>Microsoft Office PowerPoint</Application>
  <PresentationFormat>Předvádění na obrazovce (4:3)</PresentationFormat>
  <Paragraphs>205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šablona_1</vt:lpstr>
      <vt:lpstr>MMR_klas</vt:lpstr>
      <vt:lpstr>Prezentace aplikace PowerPoint</vt:lpstr>
      <vt:lpstr>Předmět podpory</vt:lpstr>
      <vt:lpstr>„Mikro“ energetická opatření</vt:lpstr>
      <vt:lpstr>Předmětem podpory nebude:</vt:lpstr>
      <vt:lpstr>Financování</vt:lpstr>
      <vt:lpstr>Limity a forma plateb</vt:lpstr>
      <vt:lpstr>Způsobilé výdaje</vt:lpstr>
      <vt:lpstr>Prioritní podporované území – seznam obcí</vt:lpstr>
      <vt:lpstr>Prezentace aplikace PowerPoint</vt:lpstr>
      <vt:lpstr>Alokace a předpokládané termíny</vt:lpstr>
      <vt:lpstr>Prezentace aplikace PowerPoint</vt:lpstr>
      <vt:lpstr>Finanční vyjádření příspěvků - maximum</vt:lpstr>
      <vt:lpstr>Prezentace aplikace PowerPoint</vt:lpstr>
      <vt:lpstr>Publicita programu</vt:lpstr>
      <vt:lpstr>Osvěta a motivace</vt:lpstr>
      <vt:lpstr>Webové stránky</vt:lpstr>
      <vt:lpstr>Prezentace aplikace PowerPoint</vt:lpstr>
      <vt:lpstr>Konzultační činnost na ORP</vt:lpstr>
      <vt:lpstr>Zapojení měst a obcí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2014-09-29T17:51:21Z</dcterms:created>
  <dcterms:modified xsi:type="dcterms:W3CDTF">2015-10-27T08:46:46Z</dcterms:modified>
</cp:coreProperties>
</file>